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60" r:id="rId4"/>
    <p:sldId id="262" r:id="rId5"/>
    <p:sldId id="263" r:id="rId6"/>
    <p:sldId id="264" r:id="rId7"/>
    <p:sldId id="265" r:id="rId8"/>
    <p:sldId id="300" r:id="rId9"/>
    <p:sldId id="299"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yojeet Pal" initials="JP" lastIdx="7"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7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1-09T10:24:51.774" idx="1">
    <p:pos x="10" y="10"/>
    <p:text>can you try to, in your notes, condense the findings into a single nested slide -- you can keep them separate as is right now, but just for your own thinking, putting them on the same page helps you understand if what you have makes coherent sense as a whole...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4B11FD-60C7-4DC5-BDC9-DD5413975772}" type="datetimeFigureOut">
              <a:rPr lang="en-US" smtClean="0"/>
              <a:t>5/3/2012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4DA211-3556-408E-876A-0B4B68ECCC5C}" type="slidenum">
              <a:rPr lang="en-US" smtClean="0"/>
              <a:t>‹#›</a:t>
            </a:fld>
            <a:endParaRPr lang="en-US"/>
          </a:p>
        </p:txBody>
      </p:sp>
    </p:spTree>
    <p:extLst>
      <p:ext uri="{BB962C8B-B14F-4D97-AF65-F5344CB8AC3E}">
        <p14:creationId xmlns:p14="http://schemas.microsoft.com/office/powerpoint/2010/main" val="1477912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p:spPr>
        <p:txBody>
          <a:bodyPr/>
          <a:lstStyle/>
          <a:p>
            <a:pPr eaLnBrk="1" hangingPunct="1"/>
            <a:r>
              <a:rPr lang="en-US" smtClean="0"/>
              <a:t>http://www.unescobkk.org/education/ict/ict-in-education-projects/policy/policy-project-description/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p:spPr>
        <p:txBody>
          <a:bodyPr/>
          <a:lstStyle/>
          <a:p>
            <a:pPr eaLnBrk="1" hangingPunct="1"/>
            <a:r>
              <a:rPr lang="en-US" smtClean="0"/>
              <a:t>http://www.unescobkk.org/education/ict/ict-in-education-projects/policy/policy-project-description/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58328A-EFD2-47DA-BE7B-F30AAC6092B3}" type="datetimeFigureOut">
              <a:rPr lang="en-US" smtClean="0"/>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CB134-43F4-4890-A77A-FE6FAD14F27E}" type="slidenum">
              <a:rPr lang="en-US" smtClean="0"/>
              <a:t>‹#›</a:t>
            </a:fld>
            <a:endParaRPr lang="en-US"/>
          </a:p>
        </p:txBody>
      </p:sp>
    </p:spTree>
    <p:extLst>
      <p:ext uri="{BB962C8B-B14F-4D97-AF65-F5344CB8AC3E}">
        <p14:creationId xmlns:p14="http://schemas.microsoft.com/office/powerpoint/2010/main" val="1437709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58328A-EFD2-47DA-BE7B-F30AAC6092B3}" type="datetimeFigureOut">
              <a:rPr lang="en-US" smtClean="0"/>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CB134-43F4-4890-A77A-FE6FAD14F27E}" type="slidenum">
              <a:rPr lang="en-US" smtClean="0"/>
              <a:t>‹#›</a:t>
            </a:fld>
            <a:endParaRPr lang="en-US"/>
          </a:p>
        </p:txBody>
      </p:sp>
    </p:spTree>
    <p:extLst>
      <p:ext uri="{BB962C8B-B14F-4D97-AF65-F5344CB8AC3E}">
        <p14:creationId xmlns:p14="http://schemas.microsoft.com/office/powerpoint/2010/main" val="1991718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58328A-EFD2-47DA-BE7B-F30AAC6092B3}" type="datetimeFigureOut">
              <a:rPr lang="en-US" smtClean="0"/>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CB134-43F4-4890-A77A-FE6FAD14F27E}" type="slidenum">
              <a:rPr lang="en-US" smtClean="0"/>
              <a:t>‹#›</a:t>
            </a:fld>
            <a:endParaRPr lang="en-US"/>
          </a:p>
        </p:txBody>
      </p:sp>
    </p:spTree>
    <p:extLst>
      <p:ext uri="{BB962C8B-B14F-4D97-AF65-F5344CB8AC3E}">
        <p14:creationId xmlns:p14="http://schemas.microsoft.com/office/powerpoint/2010/main" val="2060314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58328A-EFD2-47DA-BE7B-F30AAC6092B3}" type="datetimeFigureOut">
              <a:rPr lang="en-US" smtClean="0"/>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CB134-43F4-4890-A77A-FE6FAD14F27E}" type="slidenum">
              <a:rPr lang="en-US" smtClean="0"/>
              <a:t>‹#›</a:t>
            </a:fld>
            <a:endParaRPr lang="en-US"/>
          </a:p>
        </p:txBody>
      </p:sp>
    </p:spTree>
    <p:extLst>
      <p:ext uri="{BB962C8B-B14F-4D97-AF65-F5344CB8AC3E}">
        <p14:creationId xmlns:p14="http://schemas.microsoft.com/office/powerpoint/2010/main" val="1505003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58328A-EFD2-47DA-BE7B-F30AAC6092B3}" type="datetimeFigureOut">
              <a:rPr lang="en-US" smtClean="0"/>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CB134-43F4-4890-A77A-FE6FAD14F27E}" type="slidenum">
              <a:rPr lang="en-US" smtClean="0"/>
              <a:t>‹#›</a:t>
            </a:fld>
            <a:endParaRPr lang="en-US"/>
          </a:p>
        </p:txBody>
      </p:sp>
    </p:spTree>
    <p:extLst>
      <p:ext uri="{BB962C8B-B14F-4D97-AF65-F5344CB8AC3E}">
        <p14:creationId xmlns:p14="http://schemas.microsoft.com/office/powerpoint/2010/main" val="3905367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58328A-EFD2-47DA-BE7B-F30AAC6092B3}" type="datetimeFigureOut">
              <a:rPr lang="en-US" smtClean="0"/>
              <a:t>5/3/2012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DCB134-43F4-4890-A77A-FE6FAD14F27E}" type="slidenum">
              <a:rPr lang="en-US" smtClean="0"/>
              <a:t>‹#›</a:t>
            </a:fld>
            <a:endParaRPr lang="en-US"/>
          </a:p>
        </p:txBody>
      </p:sp>
    </p:spTree>
    <p:extLst>
      <p:ext uri="{BB962C8B-B14F-4D97-AF65-F5344CB8AC3E}">
        <p14:creationId xmlns:p14="http://schemas.microsoft.com/office/powerpoint/2010/main" val="924700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58328A-EFD2-47DA-BE7B-F30AAC6092B3}" type="datetimeFigureOut">
              <a:rPr lang="en-US" smtClean="0"/>
              <a:t>5/3/2012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DCB134-43F4-4890-A77A-FE6FAD14F27E}" type="slidenum">
              <a:rPr lang="en-US" smtClean="0"/>
              <a:t>‹#›</a:t>
            </a:fld>
            <a:endParaRPr lang="en-US"/>
          </a:p>
        </p:txBody>
      </p:sp>
    </p:spTree>
    <p:extLst>
      <p:ext uri="{BB962C8B-B14F-4D97-AF65-F5344CB8AC3E}">
        <p14:creationId xmlns:p14="http://schemas.microsoft.com/office/powerpoint/2010/main" val="1869631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58328A-EFD2-47DA-BE7B-F30AAC6092B3}" type="datetimeFigureOut">
              <a:rPr lang="en-US" smtClean="0"/>
              <a:t>5/3/2012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DCB134-43F4-4890-A77A-FE6FAD14F27E}" type="slidenum">
              <a:rPr lang="en-US" smtClean="0"/>
              <a:t>‹#›</a:t>
            </a:fld>
            <a:endParaRPr lang="en-US"/>
          </a:p>
        </p:txBody>
      </p:sp>
    </p:spTree>
    <p:extLst>
      <p:ext uri="{BB962C8B-B14F-4D97-AF65-F5344CB8AC3E}">
        <p14:creationId xmlns:p14="http://schemas.microsoft.com/office/powerpoint/2010/main" val="3768547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58328A-EFD2-47DA-BE7B-F30AAC6092B3}" type="datetimeFigureOut">
              <a:rPr lang="en-US" smtClean="0"/>
              <a:t>5/3/2012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DCB134-43F4-4890-A77A-FE6FAD14F27E}" type="slidenum">
              <a:rPr lang="en-US" smtClean="0"/>
              <a:t>‹#›</a:t>
            </a:fld>
            <a:endParaRPr lang="en-US"/>
          </a:p>
        </p:txBody>
      </p:sp>
    </p:spTree>
    <p:extLst>
      <p:ext uri="{BB962C8B-B14F-4D97-AF65-F5344CB8AC3E}">
        <p14:creationId xmlns:p14="http://schemas.microsoft.com/office/powerpoint/2010/main" val="2011089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58328A-EFD2-47DA-BE7B-F30AAC6092B3}" type="datetimeFigureOut">
              <a:rPr lang="en-US" smtClean="0"/>
              <a:t>5/3/2012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DCB134-43F4-4890-A77A-FE6FAD14F27E}" type="slidenum">
              <a:rPr lang="en-US" smtClean="0"/>
              <a:t>‹#›</a:t>
            </a:fld>
            <a:endParaRPr lang="en-US"/>
          </a:p>
        </p:txBody>
      </p:sp>
    </p:spTree>
    <p:extLst>
      <p:ext uri="{BB962C8B-B14F-4D97-AF65-F5344CB8AC3E}">
        <p14:creationId xmlns:p14="http://schemas.microsoft.com/office/powerpoint/2010/main" val="1565720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58328A-EFD2-47DA-BE7B-F30AAC6092B3}" type="datetimeFigureOut">
              <a:rPr lang="en-US" smtClean="0"/>
              <a:t>5/3/2012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DCB134-43F4-4890-A77A-FE6FAD14F27E}" type="slidenum">
              <a:rPr lang="en-US" smtClean="0"/>
              <a:t>‹#›</a:t>
            </a:fld>
            <a:endParaRPr lang="en-US"/>
          </a:p>
        </p:txBody>
      </p:sp>
    </p:spTree>
    <p:extLst>
      <p:ext uri="{BB962C8B-B14F-4D97-AF65-F5344CB8AC3E}">
        <p14:creationId xmlns:p14="http://schemas.microsoft.com/office/powerpoint/2010/main" val="235696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58328A-EFD2-47DA-BE7B-F30AAC6092B3}" type="datetimeFigureOut">
              <a:rPr lang="en-US" smtClean="0"/>
              <a:t>5/3/2012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DCB134-43F4-4890-A77A-FE6FAD14F27E}" type="slidenum">
              <a:rPr lang="en-US" smtClean="0"/>
              <a:t>‹#›</a:t>
            </a:fld>
            <a:endParaRPr lang="en-US"/>
          </a:p>
        </p:txBody>
      </p:sp>
    </p:spTree>
    <p:extLst>
      <p:ext uri="{BB962C8B-B14F-4D97-AF65-F5344CB8AC3E}">
        <p14:creationId xmlns:p14="http://schemas.microsoft.com/office/powerpoint/2010/main" val="1258091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smtClean="0">
                <a:solidFill>
                  <a:schemeClr val="bg1"/>
                </a:solidFill>
              </a:rPr>
              <a:t>The UNCRPD and AT in the Developing World: Research in India and Peru</a:t>
            </a:r>
            <a:endParaRPr lang="en-US" dirty="0">
              <a:solidFill>
                <a:schemeClr val="bg1"/>
              </a:solidFill>
            </a:endParaRPr>
          </a:p>
        </p:txBody>
      </p:sp>
      <p:sp>
        <p:nvSpPr>
          <p:cNvPr id="3" name="Subtitle 2"/>
          <p:cNvSpPr>
            <a:spLocks noGrp="1"/>
          </p:cNvSpPr>
          <p:nvPr>
            <p:ph type="subTitle" idx="1"/>
          </p:nvPr>
        </p:nvSpPr>
        <p:spPr>
          <a:xfrm>
            <a:off x="1371600" y="4267200"/>
            <a:ext cx="6400800" cy="1752600"/>
          </a:xfrm>
        </p:spPr>
        <p:txBody>
          <a:bodyPr>
            <a:normAutofit fontScale="92500" lnSpcReduction="20000"/>
          </a:bodyPr>
          <a:lstStyle/>
          <a:p>
            <a:r>
              <a:rPr lang="en-US" dirty="0" err="1" smtClean="0">
                <a:solidFill>
                  <a:schemeClr val="bg1"/>
                </a:solidFill>
              </a:rPr>
              <a:t>Joyojeet</a:t>
            </a:r>
            <a:r>
              <a:rPr lang="en-US" dirty="0" smtClean="0">
                <a:solidFill>
                  <a:schemeClr val="bg1"/>
                </a:solidFill>
              </a:rPr>
              <a:t> Pal</a:t>
            </a:r>
          </a:p>
          <a:p>
            <a:r>
              <a:rPr lang="en-US" dirty="0" smtClean="0">
                <a:solidFill>
                  <a:schemeClr val="bg1"/>
                </a:solidFill>
              </a:rPr>
              <a:t>School of Information</a:t>
            </a:r>
          </a:p>
          <a:p>
            <a:r>
              <a:rPr lang="en-US" dirty="0" smtClean="0">
                <a:solidFill>
                  <a:schemeClr val="bg1"/>
                </a:solidFill>
              </a:rPr>
              <a:t>Talk at the Council for Disability Concerns, May 2, 2012</a:t>
            </a:r>
            <a:endParaRPr lang="en-US" dirty="0">
              <a:solidFill>
                <a:schemeClr val="bg1"/>
              </a:solidFill>
            </a:endParaRPr>
          </a:p>
        </p:txBody>
      </p:sp>
    </p:spTree>
    <p:extLst>
      <p:ext uri="{BB962C8B-B14F-4D97-AF65-F5344CB8AC3E}">
        <p14:creationId xmlns:p14="http://schemas.microsoft.com/office/powerpoint/2010/main" val="32077573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Thanks and Questions</a:t>
            </a:r>
            <a:endParaRPr lang="en-US" dirty="0">
              <a:solidFill>
                <a:schemeClr val="bg1"/>
              </a:solidFill>
            </a:endParaRPr>
          </a:p>
        </p:txBody>
      </p:sp>
      <p:sp>
        <p:nvSpPr>
          <p:cNvPr id="3" name="Content Placeholder 2"/>
          <p:cNvSpPr>
            <a:spLocks noGrp="1"/>
          </p:cNvSpPr>
          <p:nvPr>
            <p:ph sz="quarter" idx="1"/>
          </p:nvPr>
        </p:nvSpPr>
        <p:spPr/>
        <p:txBody>
          <a:bodyPr/>
          <a:lstStyle/>
          <a:p>
            <a:r>
              <a:rPr lang="en-US" dirty="0" smtClean="0">
                <a:solidFill>
                  <a:schemeClr val="bg1"/>
                </a:solidFill>
              </a:rPr>
              <a:t>joyojeet@umich.edu</a:t>
            </a:r>
          </a:p>
        </p:txBody>
      </p:sp>
    </p:spTree>
    <p:extLst>
      <p:ext uri="{BB962C8B-B14F-4D97-AF65-F5344CB8AC3E}">
        <p14:creationId xmlns:p14="http://schemas.microsoft.com/office/powerpoint/2010/main" val="1352061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467600" cy="731838"/>
          </a:xfrm>
        </p:spPr>
        <p:txBody>
          <a:bodyPr>
            <a:noAutofit/>
          </a:bodyPr>
          <a:lstStyle/>
          <a:p>
            <a:r>
              <a:rPr lang="en-US" sz="4000" b="1" dirty="0" smtClean="0">
                <a:solidFill>
                  <a:schemeClr val="bg1"/>
                </a:solidFill>
                <a:latin typeface="Arial" pitchFamily="34" charset="0"/>
                <a:cs typeface="Arial" pitchFamily="34" charset="0"/>
              </a:rPr>
              <a:t>Why Now?</a:t>
            </a:r>
            <a:endParaRPr lang="en-US" sz="4000" b="1"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381000" y="1066800"/>
            <a:ext cx="8763000" cy="4525963"/>
          </a:xfrm>
        </p:spPr>
        <p:txBody>
          <a:bodyPr>
            <a:noAutofit/>
          </a:bodyPr>
          <a:lstStyle/>
          <a:p>
            <a:pPr marL="273050" indent="-273050">
              <a:spcBef>
                <a:spcPts val="500"/>
              </a:spcBef>
              <a:buClr>
                <a:schemeClr val="accent1"/>
              </a:buClr>
              <a:buSzPct val="85000"/>
              <a:buFont typeface="Wingdings 2" pitchFamily="18" charset="2"/>
              <a:buChar char=""/>
            </a:pPr>
            <a:r>
              <a:rPr lang="en-US" sz="2800" dirty="0" smtClean="0">
                <a:solidFill>
                  <a:schemeClr val="bg1"/>
                </a:solidFill>
                <a:latin typeface="Arial" pitchFamily="34" charset="0"/>
                <a:cs typeface="Arial" pitchFamily="34" charset="0"/>
              </a:rPr>
              <a:t>CRPD March 2007 , highest opening</a:t>
            </a:r>
          </a:p>
          <a:p>
            <a:pPr marL="273050" indent="-273050">
              <a:spcBef>
                <a:spcPts val="500"/>
              </a:spcBef>
              <a:buClr>
                <a:schemeClr val="accent1"/>
              </a:buClr>
              <a:buSzPct val="85000"/>
              <a:buFont typeface="Wingdings 2" pitchFamily="18" charset="2"/>
              <a:buChar char=""/>
            </a:pPr>
            <a:r>
              <a:rPr lang="en-US" sz="2800" dirty="0" smtClean="0">
                <a:solidFill>
                  <a:schemeClr val="bg1"/>
                </a:solidFill>
                <a:latin typeface="Arial" pitchFamily="34" charset="0"/>
                <a:cs typeface="Arial" pitchFamily="34" charset="0"/>
              </a:rPr>
              <a:t>153 </a:t>
            </a:r>
            <a:r>
              <a:rPr lang="en-US" sz="2800" dirty="0">
                <a:solidFill>
                  <a:schemeClr val="bg1"/>
                </a:solidFill>
                <a:latin typeface="Arial" pitchFamily="34" charset="0"/>
                <a:cs typeface="Arial" pitchFamily="34" charset="0"/>
              </a:rPr>
              <a:t>(110) signatories, 90 (63) </a:t>
            </a:r>
            <a:r>
              <a:rPr lang="en-US" sz="2800" dirty="0" smtClean="0">
                <a:solidFill>
                  <a:schemeClr val="bg1"/>
                </a:solidFill>
                <a:latin typeface="Arial" pitchFamily="34" charset="0"/>
                <a:cs typeface="Arial" pitchFamily="34" charset="0"/>
              </a:rPr>
              <a:t>optional</a:t>
            </a:r>
          </a:p>
          <a:p>
            <a:pPr marL="673100" lvl="1" indent="-273050">
              <a:spcBef>
                <a:spcPts val="500"/>
              </a:spcBef>
              <a:buClr>
                <a:schemeClr val="accent1"/>
              </a:buClr>
              <a:buSzPct val="85000"/>
              <a:buFont typeface="Wingdings 2" pitchFamily="18" charset="2"/>
              <a:buChar char=""/>
            </a:pPr>
            <a:r>
              <a:rPr lang="en-US" sz="2600" dirty="0" smtClean="0">
                <a:solidFill>
                  <a:schemeClr val="bg1"/>
                </a:solidFill>
                <a:latin typeface="Arial" pitchFamily="34" charset="0"/>
                <a:cs typeface="Arial" pitchFamily="34" charset="0"/>
              </a:rPr>
              <a:t>Several States with extreme economic challenges</a:t>
            </a:r>
            <a:endParaRPr lang="en-US" sz="2600" dirty="0">
              <a:solidFill>
                <a:schemeClr val="bg1"/>
              </a:solidFill>
              <a:latin typeface="Arial" pitchFamily="34" charset="0"/>
              <a:cs typeface="Arial" pitchFamily="34" charset="0"/>
            </a:endParaRPr>
          </a:p>
          <a:p>
            <a:pPr marL="273050" indent="-273050">
              <a:spcBef>
                <a:spcPts val="500"/>
              </a:spcBef>
              <a:buClr>
                <a:schemeClr val="accent1"/>
              </a:buClr>
              <a:buSzPct val="85000"/>
              <a:buFont typeface="Wingdings 2" pitchFamily="18" charset="2"/>
              <a:buChar char=""/>
            </a:pPr>
            <a:r>
              <a:rPr lang="en-US" sz="2800" dirty="0" smtClean="0">
                <a:solidFill>
                  <a:schemeClr val="bg1"/>
                </a:solidFill>
                <a:latin typeface="Arial" pitchFamily="34" charset="0"/>
                <a:cs typeface="Arial" pitchFamily="34" charset="0"/>
              </a:rPr>
              <a:t>What </a:t>
            </a:r>
            <a:r>
              <a:rPr lang="en-US" sz="2800" dirty="0">
                <a:solidFill>
                  <a:schemeClr val="bg1"/>
                </a:solidFill>
                <a:latin typeface="Arial" pitchFamily="34" charset="0"/>
                <a:cs typeface="Arial" pitchFamily="34" charset="0"/>
              </a:rPr>
              <a:t>does it specify</a:t>
            </a:r>
          </a:p>
          <a:p>
            <a:pPr lvl="1">
              <a:spcBef>
                <a:spcPts val="500"/>
              </a:spcBef>
              <a:buClr>
                <a:schemeClr val="accent2"/>
              </a:buClr>
              <a:buSzPct val="70000"/>
              <a:buFont typeface="Wingdings" pitchFamily="2" charset="2"/>
              <a:buChar char=""/>
            </a:pPr>
            <a:r>
              <a:rPr lang="en-US" sz="2600" dirty="0">
                <a:solidFill>
                  <a:schemeClr val="bg1"/>
                </a:solidFill>
                <a:latin typeface="Arial" pitchFamily="34" charset="0"/>
                <a:cs typeface="Arial" pitchFamily="34" charset="0"/>
              </a:rPr>
              <a:t>Defines rights: </a:t>
            </a:r>
            <a:endParaRPr lang="en-US" sz="2600" dirty="0" smtClean="0">
              <a:solidFill>
                <a:schemeClr val="bg1"/>
              </a:solidFill>
              <a:latin typeface="Arial" pitchFamily="34" charset="0"/>
              <a:cs typeface="Arial" pitchFamily="34" charset="0"/>
            </a:endParaRPr>
          </a:p>
          <a:p>
            <a:pPr lvl="2">
              <a:spcBef>
                <a:spcPts val="500"/>
              </a:spcBef>
              <a:buClr>
                <a:schemeClr val="accent2"/>
              </a:buClr>
              <a:buSzPct val="70000"/>
              <a:buFont typeface="Wingdings" pitchFamily="2" charset="2"/>
              <a:buChar char=""/>
            </a:pPr>
            <a:r>
              <a:rPr lang="en-US" sz="2600" dirty="0" smtClean="0">
                <a:solidFill>
                  <a:schemeClr val="bg1"/>
                </a:solidFill>
                <a:latin typeface="Arial" pitchFamily="34" charset="0"/>
                <a:cs typeface="Arial" pitchFamily="34" charset="0"/>
              </a:rPr>
              <a:t>health</a:t>
            </a:r>
            <a:r>
              <a:rPr lang="en-US" sz="2600" dirty="0">
                <a:solidFill>
                  <a:schemeClr val="bg1"/>
                </a:solidFill>
                <a:latin typeface="Arial" pitchFamily="34" charset="0"/>
                <a:cs typeface="Arial" pitchFamily="34" charset="0"/>
              </a:rPr>
              <a:t>, political participation, education, non-discrimination </a:t>
            </a:r>
            <a:r>
              <a:rPr lang="en-US" sz="2600" dirty="0" err="1">
                <a:solidFill>
                  <a:schemeClr val="bg1"/>
                </a:solidFill>
                <a:latin typeface="Arial" pitchFamily="34" charset="0"/>
                <a:cs typeface="Arial" pitchFamily="34" charset="0"/>
              </a:rPr>
              <a:t>etc</a:t>
            </a:r>
            <a:endParaRPr lang="en-US" sz="2600" dirty="0">
              <a:solidFill>
                <a:schemeClr val="bg1"/>
              </a:solidFill>
              <a:latin typeface="Arial" pitchFamily="34" charset="0"/>
              <a:cs typeface="Arial" pitchFamily="34" charset="0"/>
            </a:endParaRPr>
          </a:p>
          <a:p>
            <a:pPr lvl="1">
              <a:spcBef>
                <a:spcPts val="500"/>
              </a:spcBef>
              <a:buClr>
                <a:schemeClr val="accent2"/>
              </a:buClr>
              <a:buSzPct val="70000"/>
              <a:buFont typeface="Wingdings" pitchFamily="2" charset="2"/>
              <a:buChar char=""/>
            </a:pPr>
            <a:r>
              <a:rPr lang="en-US" sz="2600" dirty="0">
                <a:solidFill>
                  <a:schemeClr val="bg1"/>
                </a:solidFill>
                <a:latin typeface="Arial" pitchFamily="34" charset="0"/>
                <a:cs typeface="Arial" pitchFamily="34" charset="0"/>
              </a:rPr>
              <a:t>Recommends steps for states: </a:t>
            </a:r>
            <a:endParaRPr lang="en-US" sz="2600" dirty="0" smtClean="0">
              <a:solidFill>
                <a:schemeClr val="bg1"/>
              </a:solidFill>
              <a:latin typeface="Arial" pitchFamily="34" charset="0"/>
              <a:cs typeface="Arial" pitchFamily="34" charset="0"/>
            </a:endParaRPr>
          </a:p>
          <a:p>
            <a:pPr lvl="2">
              <a:spcBef>
                <a:spcPts val="500"/>
              </a:spcBef>
              <a:buClr>
                <a:schemeClr val="accent2"/>
              </a:buClr>
              <a:buSzPct val="70000"/>
              <a:buFont typeface="Wingdings" pitchFamily="2" charset="2"/>
              <a:buChar char=""/>
            </a:pPr>
            <a:r>
              <a:rPr lang="en-US" sz="2600" dirty="0" smtClean="0">
                <a:solidFill>
                  <a:schemeClr val="bg1"/>
                </a:solidFill>
                <a:latin typeface="Arial" pitchFamily="34" charset="0"/>
                <a:cs typeface="Arial" pitchFamily="34" charset="0"/>
              </a:rPr>
              <a:t>endorsements </a:t>
            </a:r>
            <a:r>
              <a:rPr lang="en-US" sz="2600" dirty="0">
                <a:solidFill>
                  <a:schemeClr val="bg1"/>
                </a:solidFill>
                <a:latin typeface="Arial" pitchFamily="34" charset="0"/>
                <a:cs typeface="Arial" pitchFamily="34" charset="0"/>
              </a:rPr>
              <a:t>of technologies, support for community groups, </a:t>
            </a:r>
            <a:r>
              <a:rPr lang="en-US" sz="2600" dirty="0" smtClean="0">
                <a:solidFill>
                  <a:schemeClr val="bg1"/>
                </a:solidFill>
                <a:latin typeface="Arial" pitchFamily="34" charset="0"/>
                <a:cs typeface="Arial" pitchFamily="34" charset="0"/>
              </a:rPr>
              <a:t>R&amp;D, </a:t>
            </a:r>
            <a:r>
              <a:rPr lang="en-US" sz="2600" dirty="0">
                <a:solidFill>
                  <a:schemeClr val="bg1"/>
                </a:solidFill>
                <a:latin typeface="Arial" pitchFamily="34" charset="0"/>
                <a:cs typeface="Arial" pitchFamily="34" charset="0"/>
              </a:rPr>
              <a:t>education etc.</a:t>
            </a:r>
          </a:p>
          <a:p>
            <a:pPr marL="273050" indent="-273050">
              <a:spcBef>
                <a:spcPts val="500"/>
              </a:spcBef>
              <a:buClr>
                <a:schemeClr val="accent1"/>
              </a:buClr>
              <a:buSzPct val="85000"/>
              <a:buFont typeface="Wingdings 2" pitchFamily="18" charset="2"/>
              <a:buChar char=""/>
            </a:pPr>
            <a:r>
              <a:rPr lang="en-US" sz="2800" dirty="0">
                <a:solidFill>
                  <a:schemeClr val="bg1"/>
                </a:solidFill>
                <a:latin typeface="Arial" pitchFamily="34" charset="0"/>
                <a:cs typeface="Arial" pitchFamily="34" charset="0"/>
              </a:rPr>
              <a:t>Important rights-based </a:t>
            </a:r>
            <a:r>
              <a:rPr lang="en-US" sz="2800" dirty="0" smtClean="0">
                <a:solidFill>
                  <a:schemeClr val="bg1"/>
                </a:solidFill>
                <a:latin typeface="Arial" pitchFamily="34" charset="0"/>
                <a:cs typeface="Arial" pitchFamily="34" charset="0"/>
              </a:rPr>
              <a:t>recognition</a:t>
            </a:r>
            <a:endParaRPr lang="en-US" sz="2800" dirty="0">
              <a:solidFill>
                <a:schemeClr val="bg1"/>
              </a:solidFill>
              <a:latin typeface="Arial" pitchFamily="34" charset="0"/>
              <a:cs typeface="Arial" pitchFamily="34" charset="0"/>
            </a:endParaRPr>
          </a:p>
          <a:p>
            <a:pPr>
              <a:spcBef>
                <a:spcPts val="500"/>
              </a:spcBef>
            </a:pPr>
            <a:endParaRPr lang="en-US"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6334300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0" y="460375"/>
            <a:ext cx="8839200" cy="758825"/>
          </a:xfrm>
        </p:spPr>
        <p:txBody>
          <a:bodyPr rtlCol="0">
            <a:normAutofit fontScale="90000"/>
          </a:bodyPr>
          <a:lstStyle/>
          <a:p>
            <a:pPr eaLnBrk="1" fontAlgn="auto" hangingPunct="1">
              <a:spcAft>
                <a:spcPts val="0"/>
              </a:spcAft>
              <a:defRPr/>
            </a:pPr>
            <a:r>
              <a:rPr lang="en-US" b="1" dirty="0" smtClean="0">
                <a:solidFill>
                  <a:schemeClr val="bg1"/>
                </a:solidFill>
              </a:rPr>
              <a:t>CRPD and AT in the developing world</a:t>
            </a:r>
          </a:p>
        </p:txBody>
      </p:sp>
      <p:sp>
        <p:nvSpPr>
          <p:cNvPr id="6147" name="Rectangle 3"/>
          <p:cNvSpPr>
            <a:spLocks noChangeArrowheads="1"/>
          </p:cNvSpPr>
          <p:nvPr/>
        </p:nvSpPr>
        <p:spPr bwMode="auto">
          <a:xfrm>
            <a:off x="0" y="1828800"/>
            <a:ext cx="91440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indent="-273050" eaLnBrk="1" hangingPunct="1">
              <a:buClr>
                <a:schemeClr val="accent1"/>
              </a:buClr>
              <a:buSzPct val="85000"/>
              <a:buFont typeface="Wingdings 2" pitchFamily="18" charset="2"/>
              <a:buChar char=""/>
            </a:pPr>
            <a:r>
              <a:rPr lang="en-US" sz="2800" dirty="0">
                <a:solidFill>
                  <a:schemeClr val="bg1"/>
                </a:solidFill>
                <a:latin typeface="Arial" pitchFamily="34" charset="0"/>
                <a:cs typeface="Arial" pitchFamily="34" charset="0"/>
              </a:rPr>
              <a:t>Several articles </a:t>
            </a:r>
            <a:r>
              <a:rPr lang="en-US" sz="2800" dirty="0" smtClean="0">
                <a:solidFill>
                  <a:schemeClr val="bg1"/>
                </a:solidFill>
                <a:latin typeface="Arial" pitchFamily="34" charset="0"/>
                <a:cs typeface="Arial" pitchFamily="34" charset="0"/>
              </a:rPr>
              <a:t>relating </a:t>
            </a:r>
            <a:r>
              <a:rPr lang="en-US" sz="2800" dirty="0">
                <a:solidFill>
                  <a:schemeClr val="bg1"/>
                </a:solidFill>
                <a:latin typeface="Arial" pitchFamily="34" charset="0"/>
                <a:cs typeface="Arial" pitchFamily="34" charset="0"/>
              </a:rPr>
              <a:t>to assistive technology:</a:t>
            </a:r>
          </a:p>
          <a:p>
            <a:pPr marL="742950" lvl="1" indent="-285750" eaLnBrk="1" hangingPunct="1">
              <a:buClr>
                <a:schemeClr val="accent2"/>
              </a:buClr>
              <a:buSzPct val="70000"/>
              <a:buFont typeface="Wingdings" pitchFamily="2" charset="2"/>
              <a:buChar char=""/>
            </a:pPr>
            <a:r>
              <a:rPr lang="en-US" sz="2600" dirty="0">
                <a:solidFill>
                  <a:schemeClr val="bg1"/>
                </a:solidFill>
                <a:latin typeface="Arial" pitchFamily="34" charset="0"/>
                <a:cs typeface="Arial" pitchFamily="34" charset="0"/>
              </a:rPr>
              <a:t>Art 4:  Promote R&amp;D of new tech at affordable cost</a:t>
            </a:r>
          </a:p>
          <a:p>
            <a:pPr marL="742950" lvl="1" indent="-285750" eaLnBrk="1" hangingPunct="1">
              <a:buClr>
                <a:schemeClr val="accent2"/>
              </a:buClr>
              <a:buSzPct val="70000"/>
              <a:buFont typeface="Wingdings" pitchFamily="2" charset="2"/>
              <a:buChar char=""/>
            </a:pPr>
            <a:r>
              <a:rPr lang="en-US" sz="2600" dirty="0">
                <a:solidFill>
                  <a:schemeClr val="bg1"/>
                </a:solidFill>
                <a:latin typeface="Arial" pitchFamily="34" charset="0"/>
                <a:cs typeface="Arial" pitchFamily="34" charset="0"/>
              </a:rPr>
              <a:t>Art 9:  Promote </a:t>
            </a:r>
            <a:r>
              <a:rPr lang="en-US" sz="2600" dirty="0" smtClean="0">
                <a:solidFill>
                  <a:schemeClr val="bg1"/>
                </a:solidFill>
                <a:latin typeface="Arial" pitchFamily="34" charset="0"/>
                <a:cs typeface="Arial" pitchFamily="34" charset="0"/>
              </a:rPr>
              <a:t>design </a:t>
            </a:r>
            <a:r>
              <a:rPr lang="en-US" sz="2600" dirty="0">
                <a:solidFill>
                  <a:schemeClr val="bg1"/>
                </a:solidFill>
                <a:latin typeface="Arial" pitchFamily="34" charset="0"/>
                <a:cs typeface="Arial" pitchFamily="34" charset="0"/>
              </a:rPr>
              <a:t>and </a:t>
            </a:r>
            <a:r>
              <a:rPr lang="en-US" sz="2600" dirty="0" err="1">
                <a:solidFill>
                  <a:schemeClr val="bg1"/>
                </a:solidFill>
                <a:latin typeface="Arial" pitchFamily="34" charset="0"/>
                <a:cs typeface="Arial" pitchFamily="34" charset="0"/>
              </a:rPr>
              <a:t>prodn</a:t>
            </a:r>
            <a:r>
              <a:rPr lang="en-US" sz="2600" dirty="0">
                <a:solidFill>
                  <a:schemeClr val="bg1"/>
                </a:solidFill>
                <a:latin typeface="Arial" pitchFamily="34" charset="0"/>
                <a:cs typeface="Arial" pitchFamily="34" charset="0"/>
              </a:rPr>
              <a:t> of accessible ICTs</a:t>
            </a:r>
          </a:p>
          <a:p>
            <a:pPr marL="742950" lvl="1" indent="-285750" eaLnBrk="1" hangingPunct="1">
              <a:buClr>
                <a:schemeClr val="accent2"/>
              </a:buClr>
              <a:buSzPct val="70000"/>
              <a:buFont typeface="Wingdings" pitchFamily="2" charset="2"/>
              <a:buChar char=""/>
            </a:pPr>
            <a:r>
              <a:rPr lang="en-US" sz="2600" dirty="0">
                <a:solidFill>
                  <a:schemeClr val="bg1"/>
                </a:solidFill>
                <a:latin typeface="Arial" pitchFamily="34" charset="0"/>
                <a:cs typeface="Arial" pitchFamily="34" charset="0"/>
              </a:rPr>
              <a:t>Art 20: Facilitate access to </a:t>
            </a:r>
            <a:r>
              <a:rPr lang="en-US" sz="2600" dirty="0" err="1">
                <a:solidFill>
                  <a:schemeClr val="bg1"/>
                </a:solidFill>
                <a:latin typeface="Arial" pitchFamily="34" charset="0"/>
                <a:cs typeface="Arial" pitchFamily="34" charset="0"/>
              </a:rPr>
              <a:t>mobiliy</a:t>
            </a:r>
            <a:r>
              <a:rPr lang="en-US" sz="2600" dirty="0">
                <a:solidFill>
                  <a:schemeClr val="bg1"/>
                </a:solidFill>
                <a:latin typeface="Arial" pitchFamily="34" charset="0"/>
                <a:cs typeface="Arial" pitchFamily="34" charset="0"/>
              </a:rPr>
              <a:t> aids and AT</a:t>
            </a:r>
          </a:p>
          <a:p>
            <a:pPr marL="742950" lvl="1" indent="-285750" eaLnBrk="1" hangingPunct="1">
              <a:buClr>
                <a:schemeClr val="accent2"/>
              </a:buClr>
              <a:buSzPct val="70000"/>
              <a:buFont typeface="Wingdings" pitchFamily="2" charset="2"/>
              <a:buChar char=""/>
            </a:pPr>
            <a:r>
              <a:rPr lang="en-US" sz="2600" dirty="0">
                <a:solidFill>
                  <a:schemeClr val="bg1"/>
                </a:solidFill>
                <a:latin typeface="Arial" pitchFamily="34" charset="0"/>
                <a:cs typeface="Arial" pitchFamily="34" charset="0"/>
              </a:rPr>
              <a:t>Art 21: Urge accessibility to private concerns online</a:t>
            </a:r>
          </a:p>
          <a:p>
            <a:pPr marL="742950" lvl="1" indent="-285750" eaLnBrk="1" hangingPunct="1">
              <a:buClr>
                <a:schemeClr val="accent2"/>
              </a:buClr>
              <a:buSzPct val="70000"/>
              <a:buFont typeface="Wingdings" pitchFamily="2" charset="2"/>
              <a:buChar char=""/>
            </a:pPr>
            <a:r>
              <a:rPr lang="en-US" sz="2600" dirty="0">
                <a:solidFill>
                  <a:schemeClr val="bg1"/>
                </a:solidFill>
                <a:latin typeface="Arial" pitchFamily="34" charset="0"/>
                <a:cs typeface="Arial" pitchFamily="34" charset="0"/>
              </a:rPr>
              <a:t>Art 21: Reasonable accommodation at the </a:t>
            </a:r>
            <a:r>
              <a:rPr lang="en-US" sz="2600" dirty="0" smtClean="0">
                <a:solidFill>
                  <a:schemeClr val="bg1"/>
                </a:solidFill>
                <a:latin typeface="Arial" pitchFamily="34" charset="0"/>
                <a:cs typeface="Arial" pitchFamily="34" charset="0"/>
              </a:rPr>
              <a:t>workplace</a:t>
            </a:r>
          </a:p>
          <a:p>
            <a:pPr lvl="1" eaLnBrk="1" hangingPunct="1">
              <a:buClr>
                <a:schemeClr val="accent2"/>
              </a:buClr>
              <a:buSzPct val="70000"/>
            </a:pPr>
            <a:endParaRPr lang="en-US" sz="2800" dirty="0">
              <a:solidFill>
                <a:schemeClr val="bg1"/>
              </a:solidFill>
              <a:latin typeface="Arial" pitchFamily="34" charset="0"/>
              <a:cs typeface="Arial" pitchFamily="34" charset="0"/>
            </a:endParaRPr>
          </a:p>
          <a:p>
            <a:pPr marL="273050" indent="-273050" eaLnBrk="1" hangingPunct="1">
              <a:buClr>
                <a:schemeClr val="accent1"/>
              </a:buClr>
              <a:buSzPct val="85000"/>
              <a:buFont typeface="Wingdings 2" pitchFamily="18" charset="2"/>
              <a:buChar char=""/>
            </a:pPr>
            <a:r>
              <a:rPr lang="en-US" sz="2800" dirty="0">
                <a:solidFill>
                  <a:schemeClr val="bg1"/>
                </a:solidFill>
                <a:latin typeface="Arial" pitchFamily="34" charset="0"/>
                <a:cs typeface="Arial" pitchFamily="34" charset="0"/>
              </a:rPr>
              <a:t>Current AT research and </a:t>
            </a:r>
            <a:r>
              <a:rPr lang="en-US" sz="2800" dirty="0" smtClean="0">
                <a:solidFill>
                  <a:schemeClr val="bg1"/>
                </a:solidFill>
                <a:latin typeface="Arial" pitchFamily="34" charset="0"/>
                <a:cs typeface="Arial" pitchFamily="34" charset="0"/>
              </a:rPr>
              <a:t>products inaccessible</a:t>
            </a:r>
            <a:endParaRPr lang="en-US" sz="2800" dirty="0">
              <a:solidFill>
                <a:schemeClr val="bg1"/>
              </a:solidFill>
              <a:latin typeface="Arial" pitchFamily="34" charset="0"/>
              <a:cs typeface="Arial" pitchFamily="34" charset="0"/>
            </a:endParaRPr>
          </a:p>
          <a:p>
            <a:pPr marL="742950" lvl="1" indent="-285750" eaLnBrk="1" hangingPunct="1">
              <a:buClr>
                <a:schemeClr val="accent2"/>
              </a:buClr>
              <a:buSzPct val="70000"/>
              <a:buFont typeface="Wingdings" pitchFamily="2" charset="2"/>
              <a:buChar char=""/>
            </a:pPr>
            <a:r>
              <a:rPr lang="en-US" sz="2600" dirty="0">
                <a:solidFill>
                  <a:schemeClr val="bg1"/>
                </a:solidFill>
                <a:latin typeface="Arial" pitchFamily="34" charset="0"/>
                <a:cs typeface="Arial" pitchFamily="34" charset="0"/>
              </a:rPr>
              <a:t>Most AT research located in </a:t>
            </a:r>
            <a:r>
              <a:rPr lang="en-US" sz="2600" dirty="0" smtClean="0">
                <a:solidFill>
                  <a:schemeClr val="bg1"/>
                </a:solidFill>
                <a:latin typeface="Arial" pitchFamily="34" charset="0"/>
                <a:cs typeface="Arial" pitchFamily="34" charset="0"/>
              </a:rPr>
              <a:t>US/EU, </a:t>
            </a:r>
            <a:r>
              <a:rPr lang="en-US" sz="2600" dirty="0" err="1" smtClean="0">
                <a:solidFill>
                  <a:schemeClr val="bg1"/>
                </a:solidFill>
                <a:latin typeface="Arial" pitchFamily="34" charset="0"/>
                <a:cs typeface="Arial" pitchFamily="34" charset="0"/>
              </a:rPr>
              <a:t>E.Asia</a:t>
            </a:r>
            <a:endParaRPr lang="en-US" sz="2600" dirty="0">
              <a:solidFill>
                <a:schemeClr val="bg1"/>
              </a:solidFill>
              <a:latin typeface="Arial" pitchFamily="34" charset="0"/>
              <a:cs typeface="Arial" pitchFamily="34" charset="0"/>
            </a:endParaRPr>
          </a:p>
          <a:p>
            <a:pPr marL="742950" lvl="1" indent="-285750" eaLnBrk="1" hangingPunct="1">
              <a:buClr>
                <a:schemeClr val="accent2"/>
              </a:buClr>
              <a:buSzPct val="70000"/>
              <a:buFont typeface="Wingdings" pitchFamily="2" charset="2"/>
              <a:buChar char=""/>
            </a:pPr>
            <a:r>
              <a:rPr lang="en-US" sz="2600" dirty="0" smtClean="0">
                <a:solidFill>
                  <a:schemeClr val="bg1"/>
                </a:solidFill>
                <a:latin typeface="Arial" pitchFamily="34" charset="0"/>
                <a:cs typeface="Arial" pitchFamily="34" charset="0"/>
              </a:rPr>
              <a:t>Designed </a:t>
            </a:r>
            <a:r>
              <a:rPr lang="en-US" sz="2600" dirty="0">
                <a:solidFill>
                  <a:schemeClr val="bg1"/>
                </a:solidFill>
                <a:latin typeface="Arial" pitchFamily="34" charset="0"/>
                <a:cs typeface="Arial" pitchFamily="34" charset="0"/>
              </a:rPr>
              <a:t>for users from these </a:t>
            </a:r>
            <a:r>
              <a:rPr lang="en-US" sz="2600" dirty="0" smtClean="0">
                <a:solidFill>
                  <a:schemeClr val="bg1"/>
                </a:solidFill>
                <a:latin typeface="Arial" pitchFamily="34" charset="0"/>
                <a:cs typeface="Arial" pitchFamily="34" charset="0"/>
              </a:rPr>
              <a:t>countries</a:t>
            </a:r>
            <a:endParaRPr lang="en-US" sz="2600" dirty="0">
              <a:solidFill>
                <a:schemeClr val="bg1"/>
              </a:solidFill>
              <a:latin typeface="Arial" pitchFamily="34" charset="0"/>
              <a:cs typeface="Arial" pitchFamily="34" charset="0"/>
            </a:endParaRPr>
          </a:p>
        </p:txBody>
      </p:sp>
      <p:sp>
        <p:nvSpPr>
          <p:cNvPr id="6148" name="Rectangle 4"/>
          <p:cNvSpPr>
            <a:spLocks noChangeArrowheads="1"/>
          </p:cNvSpPr>
          <p:nvPr/>
        </p:nvSpPr>
        <p:spPr bwMode="auto">
          <a:xfrm>
            <a:off x="0" y="25352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149" name="Rectangle 186"/>
          <p:cNvSpPr>
            <a:spLocks noChangeArrowheads="1"/>
          </p:cNvSpPr>
          <p:nvPr/>
        </p:nvSpPr>
        <p:spPr bwMode="auto">
          <a:xfrm>
            <a:off x="6530975" y="5210175"/>
            <a:ext cx="1841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a:r>
              <a:rPr lang="en-US"/>
              <a:t/>
            </a:r>
            <a:br>
              <a:rPr lang="en-US"/>
            </a:br>
            <a:r>
              <a:rPr lang="en-US"/>
              <a:t/>
            </a:r>
            <a:br>
              <a:rPr lang="en-US"/>
            </a:br>
            <a:endParaRPr lang="en-US"/>
          </a:p>
        </p:txBody>
      </p:sp>
    </p:spTree>
    <p:extLst>
      <p:ext uri="{BB962C8B-B14F-4D97-AF65-F5344CB8AC3E}">
        <p14:creationId xmlns:p14="http://schemas.microsoft.com/office/powerpoint/2010/main" val="3788072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a:xfrm>
            <a:off x="0" y="76200"/>
            <a:ext cx="8534400" cy="758825"/>
          </a:xfrm>
        </p:spPr>
        <p:txBody>
          <a:bodyPr>
            <a:normAutofit/>
          </a:bodyPr>
          <a:lstStyle/>
          <a:p>
            <a:pPr eaLnBrk="1" hangingPunct="1"/>
            <a:r>
              <a:rPr lang="en-US" sz="4000" b="1" dirty="0" smtClean="0">
                <a:solidFill>
                  <a:schemeClr val="bg1"/>
                </a:solidFill>
                <a:latin typeface="Arial" pitchFamily="34" charset="0"/>
                <a:cs typeface="Arial" pitchFamily="34" charset="0"/>
              </a:rPr>
              <a:t>Current  UM Research on AT</a:t>
            </a:r>
          </a:p>
        </p:txBody>
      </p:sp>
      <p:sp>
        <p:nvSpPr>
          <p:cNvPr id="8195" name="Rectangle 3"/>
          <p:cNvSpPr>
            <a:spLocks noChangeArrowheads="1"/>
          </p:cNvSpPr>
          <p:nvPr/>
        </p:nvSpPr>
        <p:spPr bwMode="auto">
          <a:xfrm>
            <a:off x="304800" y="990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indent="-273050" eaLnBrk="1" hangingPunct="1">
              <a:spcBef>
                <a:spcPts val="1200"/>
              </a:spcBef>
              <a:buClr>
                <a:schemeClr val="accent1"/>
              </a:buClr>
              <a:buSzPct val="85000"/>
              <a:buFont typeface="Wingdings 2" pitchFamily="18" charset="2"/>
              <a:buChar char=""/>
            </a:pPr>
            <a:r>
              <a:rPr lang="en-US" sz="2800" b="1" dirty="0" smtClean="0">
                <a:solidFill>
                  <a:schemeClr val="bg1"/>
                </a:solidFill>
                <a:latin typeface="Arial" pitchFamily="34" charset="0"/>
                <a:cs typeface="Arial" pitchFamily="34" charset="0"/>
              </a:rPr>
              <a:t>Six country study of CRPD reporting</a:t>
            </a:r>
            <a:endParaRPr lang="en-US" sz="2800" b="1" dirty="0">
              <a:solidFill>
                <a:schemeClr val="bg1"/>
              </a:solidFill>
              <a:latin typeface="Arial" pitchFamily="34" charset="0"/>
              <a:cs typeface="Arial" pitchFamily="34" charset="0"/>
            </a:endParaRPr>
          </a:p>
          <a:p>
            <a:pPr marL="273050" indent="-273050" eaLnBrk="1" hangingPunct="1">
              <a:spcBef>
                <a:spcPts val="1200"/>
              </a:spcBef>
              <a:buClr>
                <a:schemeClr val="accent1"/>
              </a:buClr>
              <a:buSzPct val="85000"/>
              <a:buFont typeface="Wingdings 2" pitchFamily="18" charset="2"/>
              <a:buChar char=""/>
            </a:pPr>
            <a:r>
              <a:rPr lang="en-US" sz="2800" b="1" dirty="0">
                <a:solidFill>
                  <a:schemeClr val="bg1"/>
                </a:solidFill>
                <a:latin typeface="Arial" pitchFamily="34" charset="0"/>
                <a:cs typeface="Arial" pitchFamily="34" charset="0"/>
              </a:rPr>
              <a:t>Technology adoption: Screen Reading</a:t>
            </a:r>
          </a:p>
          <a:p>
            <a:pPr marL="730250" lvl="1" indent="-273050" eaLnBrk="1" hangingPunct="1">
              <a:spcBef>
                <a:spcPts val="1200"/>
              </a:spcBef>
              <a:buClr>
                <a:schemeClr val="accent1"/>
              </a:buClr>
              <a:buSzPct val="85000"/>
              <a:buFont typeface="Wingdings 2" pitchFamily="18" charset="2"/>
              <a:buChar char=""/>
            </a:pPr>
            <a:r>
              <a:rPr lang="en-US" sz="2800" dirty="0">
                <a:solidFill>
                  <a:schemeClr val="bg1"/>
                </a:solidFill>
                <a:latin typeface="Arial" pitchFamily="34" charset="0"/>
                <a:cs typeface="Arial" pitchFamily="34" charset="0"/>
              </a:rPr>
              <a:t>Surveys of 120 </a:t>
            </a:r>
            <a:r>
              <a:rPr lang="en-US" sz="2800" dirty="0" smtClean="0">
                <a:solidFill>
                  <a:schemeClr val="bg1"/>
                </a:solidFill>
                <a:latin typeface="Arial" pitchFamily="34" charset="0"/>
                <a:cs typeface="Arial" pitchFamily="34" charset="0"/>
              </a:rPr>
              <a:t>Screen Reader users</a:t>
            </a:r>
            <a:endParaRPr lang="en-US" sz="2800" dirty="0">
              <a:solidFill>
                <a:schemeClr val="bg1"/>
              </a:solidFill>
              <a:latin typeface="Arial" pitchFamily="34" charset="0"/>
              <a:cs typeface="Arial" pitchFamily="34" charset="0"/>
            </a:endParaRPr>
          </a:p>
          <a:p>
            <a:pPr marL="273050" indent="-273050" eaLnBrk="1" hangingPunct="1">
              <a:spcBef>
                <a:spcPts val="1200"/>
              </a:spcBef>
              <a:buClr>
                <a:schemeClr val="accent1"/>
              </a:buClr>
              <a:buSzPct val="85000"/>
              <a:buFont typeface="Wingdings 2" pitchFamily="18" charset="2"/>
              <a:buChar char=""/>
            </a:pPr>
            <a:r>
              <a:rPr lang="en-US" sz="2800" b="1" dirty="0" smtClean="0">
                <a:solidFill>
                  <a:schemeClr val="bg1"/>
                </a:solidFill>
                <a:latin typeface="Arial" pitchFamily="34" charset="0"/>
                <a:cs typeface="Arial" pitchFamily="34" charset="0"/>
              </a:rPr>
              <a:t>Technology and employability</a:t>
            </a:r>
            <a:endParaRPr lang="en-US" sz="2800" b="1" dirty="0">
              <a:solidFill>
                <a:schemeClr val="bg1"/>
              </a:solidFill>
              <a:latin typeface="Arial" pitchFamily="34" charset="0"/>
              <a:cs typeface="Arial" pitchFamily="34" charset="0"/>
            </a:endParaRPr>
          </a:p>
          <a:p>
            <a:pPr marL="730250" lvl="1" indent="-273050" eaLnBrk="1" hangingPunct="1">
              <a:spcBef>
                <a:spcPts val="1200"/>
              </a:spcBef>
              <a:buClr>
                <a:schemeClr val="accent1"/>
              </a:buClr>
              <a:buSzPct val="85000"/>
              <a:buFont typeface="Wingdings 2" pitchFamily="18" charset="2"/>
              <a:buChar char=""/>
            </a:pPr>
            <a:r>
              <a:rPr lang="en-US" sz="2800" dirty="0" smtClean="0">
                <a:solidFill>
                  <a:schemeClr val="bg1"/>
                </a:solidFill>
                <a:latin typeface="Arial" pitchFamily="34" charset="0"/>
                <a:cs typeface="Arial" pitchFamily="34" charset="0"/>
              </a:rPr>
              <a:t>100 </a:t>
            </a:r>
            <a:r>
              <a:rPr lang="en-US" sz="2800" dirty="0">
                <a:solidFill>
                  <a:schemeClr val="bg1"/>
                </a:solidFill>
                <a:latin typeface="Arial" pitchFamily="34" charset="0"/>
                <a:cs typeface="Arial" pitchFamily="34" charset="0"/>
              </a:rPr>
              <a:t>in-depth interviews in Bangalore</a:t>
            </a:r>
          </a:p>
          <a:p>
            <a:pPr marL="730250" lvl="1" indent="-273050" eaLnBrk="1" hangingPunct="1">
              <a:spcBef>
                <a:spcPts val="1200"/>
              </a:spcBef>
              <a:buClr>
                <a:schemeClr val="accent1"/>
              </a:buClr>
              <a:buSzPct val="85000"/>
              <a:buFont typeface="Wingdings 2" pitchFamily="18" charset="2"/>
              <a:buChar char=""/>
            </a:pPr>
            <a:r>
              <a:rPr lang="en-US" sz="2800" dirty="0">
                <a:solidFill>
                  <a:schemeClr val="bg1"/>
                </a:solidFill>
                <a:latin typeface="Arial" pitchFamily="34" charset="0"/>
                <a:cs typeface="Arial" pitchFamily="34" charset="0"/>
              </a:rPr>
              <a:t>30 in-depth interviews in </a:t>
            </a:r>
            <a:r>
              <a:rPr lang="en-US" sz="2800" dirty="0" smtClean="0">
                <a:solidFill>
                  <a:schemeClr val="bg1"/>
                </a:solidFill>
                <a:latin typeface="Arial" pitchFamily="34" charset="0"/>
                <a:cs typeface="Arial" pitchFamily="34" charset="0"/>
              </a:rPr>
              <a:t>Peru</a:t>
            </a:r>
          </a:p>
          <a:p>
            <a:pPr marL="1187450" lvl="2" indent="-273050" eaLnBrk="1" hangingPunct="1">
              <a:spcBef>
                <a:spcPts val="1200"/>
              </a:spcBef>
              <a:buClr>
                <a:schemeClr val="accent1"/>
              </a:buClr>
              <a:buSzPct val="85000"/>
              <a:buFont typeface="Wingdings 2" pitchFamily="18" charset="2"/>
              <a:buChar char=""/>
            </a:pPr>
            <a:r>
              <a:rPr lang="en-US" sz="2800" smtClean="0">
                <a:solidFill>
                  <a:schemeClr val="bg1"/>
                </a:solidFill>
                <a:latin typeface="Arial" pitchFamily="34" charset="0"/>
                <a:cs typeface="Arial" pitchFamily="34" charset="0"/>
              </a:rPr>
              <a:t>Descriptive </a:t>
            </a:r>
            <a:r>
              <a:rPr lang="en-US" sz="2800" dirty="0">
                <a:solidFill>
                  <a:schemeClr val="bg1"/>
                </a:solidFill>
                <a:latin typeface="Arial" pitchFamily="34" charset="0"/>
                <a:cs typeface="Arial" pitchFamily="34" charset="0"/>
              </a:rPr>
              <a:t>narratives of disability</a:t>
            </a:r>
          </a:p>
          <a:p>
            <a:pPr marL="1187450" lvl="2" indent="-273050" eaLnBrk="1" hangingPunct="1">
              <a:spcBef>
                <a:spcPts val="1200"/>
              </a:spcBef>
              <a:buClr>
                <a:schemeClr val="accent1"/>
              </a:buClr>
              <a:buSzPct val="85000"/>
              <a:buFont typeface="Wingdings 2" pitchFamily="18" charset="2"/>
              <a:buChar char=""/>
            </a:pPr>
            <a:r>
              <a:rPr lang="en-US" sz="2800" dirty="0">
                <a:solidFill>
                  <a:schemeClr val="bg1"/>
                </a:solidFill>
                <a:latin typeface="Arial" pitchFamily="34" charset="0"/>
                <a:cs typeface="Arial" pitchFamily="34" charset="0"/>
              </a:rPr>
              <a:t>Information on access patterns – home v/s NGO</a:t>
            </a:r>
          </a:p>
          <a:p>
            <a:pPr marL="273050" indent="-273050" eaLnBrk="1" hangingPunct="1">
              <a:spcBef>
                <a:spcPts val="1200"/>
              </a:spcBef>
              <a:buClr>
                <a:schemeClr val="accent1"/>
              </a:buClr>
              <a:buSzPct val="85000"/>
              <a:buFont typeface="Wingdings 2" pitchFamily="18" charset="2"/>
              <a:buNone/>
            </a:pPr>
            <a:endParaRPr lang="en-US"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4130563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0" y="1295400"/>
            <a:ext cx="8991600" cy="5410200"/>
          </a:xfrm>
        </p:spPr>
        <p:txBody>
          <a:bodyPr>
            <a:normAutofit/>
          </a:bodyPr>
          <a:lstStyle/>
          <a:p>
            <a:r>
              <a:rPr lang="en-US" sz="2800" dirty="0" smtClean="0">
                <a:solidFill>
                  <a:schemeClr val="bg1"/>
                </a:solidFill>
              </a:rPr>
              <a:t>Initial choice driven by first training module</a:t>
            </a:r>
          </a:p>
          <a:p>
            <a:pPr lvl="1"/>
            <a:r>
              <a:rPr lang="en-US" sz="2400" dirty="0" smtClean="0">
                <a:solidFill>
                  <a:schemeClr val="bg1"/>
                </a:solidFill>
              </a:rPr>
              <a:t>JAWS widespread</a:t>
            </a:r>
          </a:p>
          <a:p>
            <a:r>
              <a:rPr lang="en-US" sz="2800" dirty="0" smtClean="0">
                <a:solidFill>
                  <a:schemeClr val="bg1"/>
                </a:solidFill>
              </a:rPr>
              <a:t>Audio output v/s application support</a:t>
            </a:r>
          </a:p>
          <a:p>
            <a:pPr lvl="1"/>
            <a:r>
              <a:rPr lang="en-US" sz="2400" dirty="0" smtClean="0">
                <a:solidFill>
                  <a:schemeClr val="bg1"/>
                </a:solidFill>
              </a:rPr>
              <a:t>Novices driven by voice output</a:t>
            </a:r>
          </a:p>
          <a:p>
            <a:pPr lvl="1"/>
            <a:r>
              <a:rPr lang="en-US" sz="2400" dirty="0" smtClean="0">
                <a:solidFill>
                  <a:schemeClr val="bg1"/>
                </a:solidFill>
              </a:rPr>
              <a:t>Experts driven by app</a:t>
            </a:r>
          </a:p>
          <a:p>
            <a:pPr lvl="1"/>
            <a:r>
              <a:rPr lang="en-US" sz="2400" dirty="0" smtClean="0">
                <a:solidFill>
                  <a:schemeClr val="bg1"/>
                </a:solidFill>
              </a:rPr>
              <a:t>Technology switching limited</a:t>
            </a:r>
          </a:p>
          <a:p>
            <a:r>
              <a:rPr lang="en-US" sz="2800" dirty="0" smtClean="0">
                <a:solidFill>
                  <a:schemeClr val="bg1"/>
                </a:solidFill>
              </a:rPr>
              <a:t>Home piracy v/s workplace accommodation</a:t>
            </a:r>
          </a:p>
          <a:p>
            <a:r>
              <a:rPr lang="en-US" sz="2800" dirty="0" smtClean="0">
                <a:solidFill>
                  <a:schemeClr val="bg1"/>
                </a:solidFill>
              </a:rPr>
              <a:t>Language localization</a:t>
            </a:r>
          </a:p>
          <a:p>
            <a:pPr lvl="1"/>
            <a:r>
              <a:rPr lang="en-US" sz="2600" dirty="0" smtClean="0">
                <a:solidFill>
                  <a:schemeClr val="bg1"/>
                </a:solidFill>
              </a:rPr>
              <a:t>Complicated issue – predominance of English</a:t>
            </a:r>
          </a:p>
          <a:p>
            <a:r>
              <a:rPr lang="en-US" sz="2800" dirty="0" smtClean="0">
                <a:solidFill>
                  <a:schemeClr val="bg1"/>
                </a:solidFill>
              </a:rPr>
              <a:t>Access locations</a:t>
            </a:r>
          </a:p>
          <a:p>
            <a:pPr lvl="1"/>
            <a:r>
              <a:rPr lang="en-US" sz="2600" dirty="0" smtClean="0">
                <a:solidFill>
                  <a:schemeClr val="bg1"/>
                </a:solidFill>
              </a:rPr>
              <a:t>Females likely to receive institutional locations</a:t>
            </a:r>
          </a:p>
          <a:p>
            <a:endParaRPr lang="en-US" sz="2800" dirty="0" smtClean="0">
              <a:solidFill>
                <a:schemeClr val="bg1"/>
              </a:solidFill>
            </a:endParaRPr>
          </a:p>
        </p:txBody>
      </p:sp>
      <p:sp>
        <p:nvSpPr>
          <p:cNvPr id="9219" name="Title 2"/>
          <p:cNvSpPr>
            <a:spLocks noGrp="1"/>
          </p:cNvSpPr>
          <p:nvPr>
            <p:ph type="title"/>
          </p:nvPr>
        </p:nvSpPr>
        <p:spPr>
          <a:xfrm>
            <a:off x="76200" y="76200"/>
            <a:ext cx="8229600" cy="1143000"/>
          </a:xfrm>
        </p:spPr>
        <p:txBody>
          <a:bodyPr>
            <a:normAutofit/>
          </a:bodyPr>
          <a:lstStyle/>
          <a:p>
            <a:r>
              <a:rPr lang="en-US" sz="4000" b="1" dirty="0" smtClean="0">
                <a:solidFill>
                  <a:schemeClr val="bg1"/>
                </a:solidFill>
              </a:rPr>
              <a:t>Screen reading preferences study</a:t>
            </a:r>
          </a:p>
        </p:txBody>
      </p:sp>
    </p:spTree>
    <p:extLst>
      <p:ext uri="{BB962C8B-B14F-4D97-AF65-F5344CB8AC3E}">
        <p14:creationId xmlns:p14="http://schemas.microsoft.com/office/powerpoint/2010/main" val="227546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152400" y="1600200"/>
            <a:ext cx="8839200" cy="4525963"/>
          </a:xfrm>
        </p:spPr>
        <p:txBody>
          <a:bodyPr>
            <a:normAutofit lnSpcReduction="10000"/>
          </a:bodyPr>
          <a:lstStyle/>
          <a:p>
            <a:r>
              <a:rPr lang="en-US" dirty="0" smtClean="0">
                <a:solidFill>
                  <a:schemeClr val="bg1"/>
                </a:solidFill>
              </a:rPr>
              <a:t>Some comparable situations from cognitive science on “superficial/surface” features</a:t>
            </a:r>
          </a:p>
          <a:p>
            <a:pPr lvl="1"/>
            <a:r>
              <a:rPr lang="en-US" dirty="0" smtClean="0">
                <a:solidFill>
                  <a:schemeClr val="bg1"/>
                </a:solidFill>
              </a:rPr>
              <a:t>Racquetball racket purchase</a:t>
            </a:r>
          </a:p>
          <a:p>
            <a:r>
              <a:rPr lang="en-US" dirty="0" smtClean="0">
                <a:solidFill>
                  <a:schemeClr val="bg1"/>
                </a:solidFill>
              </a:rPr>
              <a:t>Other examples from </a:t>
            </a:r>
            <a:r>
              <a:rPr lang="en-US" dirty="0" err="1" smtClean="0">
                <a:solidFill>
                  <a:schemeClr val="bg1"/>
                </a:solidFill>
              </a:rPr>
              <a:t>behavioural</a:t>
            </a:r>
            <a:r>
              <a:rPr lang="en-US" dirty="0" smtClean="0">
                <a:solidFill>
                  <a:schemeClr val="bg1"/>
                </a:solidFill>
              </a:rPr>
              <a:t> economics  </a:t>
            </a:r>
          </a:p>
          <a:p>
            <a:pPr lvl="1"/>
            <a:r>
              <a:rPr lang="en-US" dirty="0" smtClean="0">
                <a:solidFill>
                  <a:schemeClr val="bg1"/>
                </a:solidFill>
              </a:rPr>
              <a:t>Changing service providers such as tax professionals</a:t>
            </a:r>
          </a:p>
          <a:p>
            <a:r>
              <a:rPr lang="en-US" dirty="0" smtClean="0">
                <a:solidFill>
                  <a:schemeClr val="bg1"/>
                </a:solidFill>
              </a:rPr>
              <a:t>But distinctions</a:t>
            </a:r>
          </a:p>
          <a:p>
            <a:pPr lvl="1"/>
            <a:r>
              <a:rPr lang="en-US" dirty="0" smtClean="0">
                <a:solidFill>
                  <a:schemeClr val="bg1"/>
                </a:solidFill>
              </a:rPr>
              <a:t>Higher exit barrier than other populations</a:t>
            </a:r>
          </a:p>
          <a:p>
            <a:pPr lvl="1"/>
            <a:r>
              <a:rPr lang="en-US" dirty="0" smtClean="0">
                <a:solidFill>
                  <a:schemeClr val="bg1"/>
                </a:solidFill>
              </a:rPr>
              <a:t>In other words, it not a switch from Mac to Windows or vice versa.</a:t>
            </a:r>
          </a:p>
          <a:p>
            <a:pPr>
              <a:buFont typeface="Arial" charset="0"/>
              <a:buNone/>
            </a:pPr>
            <a:endParaRPr lang="en-US" dirty="0" smtClean="0">
              <a:solidFill>
                <a:schemeClr val="bg1"/>
              </a:solidFill>
            </a:endParaRPr>
          </a:p>
        </p:txBody>
      </p:sp>
      <p:sp>
        <p:nvSpPr>
          <p:cNvPr id="10243" name="Title 2"/>
          <p:cNvSpPr>
            <a:spLocks noGrp="1"/>
          </p:cNvSpPr>
          <p:nvPr>
            <p:ph type="title"/>
          </p:nvPr>
        </p:nvSpPr>
        <p:spPr/>
        <p:txBody>
          <a:bodyPr>
            <a:normAutofit/>
          </a:bodyPr>
          <a:lstStyle/>
          <a:p>
            <a:r>
              <a:rPr lang="en-US" sz="4000" b="1" dirty="0" smtClean="0">
                <a:solidFill>
                  <a:schemeClr val="bg1"/>
                </a:solidFill>
              </a:rPr>
              <a:t>Theoretical Explanations</a:t>
            </a:r>
          </a:p>
        </p:txBody>
      </p:sp>
    </p:spTree>
    <p:extLst>
      <p:ext uri="{BB962C8B-B14F-4D97-AF65-F5344CB8AC3E}">
        <p14:creationId xmlns:p14="http://schemas.microsoft.com/office/powerpoint/2010/main" val="123522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p:txBody>
          <a:bodyPr>
            <a:normAutofit/>
          </a:bodyPr>
          <a:lstStyle/>
          <a:p>
            <a:r>
              <a:rPr lang="en-US" dirty="0" smtClean="0">
                <a:solidFill>
                  <a:schemeClr val="bg1"/>
                </a:solidFill>
              </a:rPr>
              <a:t>India, Peru</a:t>
            </a:r>
            <a:r>
              <a:rPr lang="en-US" dirty="0">
                <a:solidFill>
                  <a:schemeClr val="bg1"/>
                </a:solidFill>
              </a:rPr>
              <a:t> </a:t>
            </a:r>
            <a:r>
              <a:rPr lang="en-US" dirty="0" smtClean="0">
                <a:solidFill>
                  <a:schemeClr val="bg1"/>
                </a:solidFill>
              </a:rPr>
              <a:t>– 140 interviews</a:t>
            </a:r>
          </a:p>
          <a:p>
            <a:pPr lvl="1"/>
            <a:r>
              <a:rPr lang="en-US" dirty="0" smtClean="0">
                <a:solidFill>
                  <a:schemeClr val="bg1"/>
                </a:solidFill>
              </a:rPr>
              <a:t>Mixed method study (survey + interview)</a:t>
            </a:r>
          </a:p>
          <a:p>
            <a:pPr lvl="1"/>
            <a:r>
              <a:rPr lang="en-US" dirty="0" smtClean="0">
                <a:solidFill>
                  <a:schemeClr val="bg1"/>
                </a:solidFill>
              </a:rPr>
              <a:t>AT users only</a:t>
            </a:r>
          </a:p>
          <a:p>
            <a:pPr lvl="1"/>
            <a:r>
              <a:rPr lang="en-US" dirty="0" smtClean="0">
                <a:solidFill>
                  <a:schemeClr val="bg1"/>
                </a:solidFill>
              </a:rPr>
              <a:t>Coded into key themes</a:t>
            </a:r>
          </a:p>
          <a:p>
            <a:r>
              <a:rPr lang="en-US" dirty="0" smtClean="0">
                <a:solidFill>
                  <a:schemeClr val="bg1"/>
                </a:solidFill>
              </a:rPr>
              <a:t>Next round Jordan, Guatemala, Qatar</a:t>
            </a:r>
          </a:p>
          <a:p>
            <a:r>
              <a:rPr lang="en-US" dirty="0" smtClean="0">
                <a:solidFill>
                  <a:schemeClr val="bg1"/>
                </a:solidFill>
              </a:rPr>
              <a:t>Research in India with broader populations</a:t>
            </a:r>
          </a:p>
          <a:p>
            <a:pPr>
              <a:buFont typeface="Arial" charset="0"/>
              <a:buNone/>
            </a:pPr>
            <a:endParaRPr lang="en-US" dirty="0" smtClean="0">
              <a:solidFill>
                <a:schemeClr val="bg1"/>
              </a:solidFill>
            </a:endParaRPr>
          </a:p>
        </p:txBody>
      </p:sp>
      <p:sp>
        <p:nvSpPr>
          <p:cNvPr id="10243" name="Title 2"/>
          <p:cNvSpPr>
            <a:spLocks noGrp="1"/>
          </p:cNvSpPr>
          <p:nvPr>
            <p:ph type="title"/>
          </p:nvPr>
        </p:nvSpPr>
        <p:spPr>
          <a:xfrm>
            <a:off x="228600" y="274638"/>
            <a:ext cx="8763000" cy="1143000"/>
          </a:xfrm>
        </p:spPr>
        <p:txBody>
          <a:bodyPr>
            <a:normAutofit/>
          </a:bodyPr>
          <a:lstStyle/>
          <a:p>
            <a:r>
              <a:rPr lang="en-US" sz="4000" b="1" dirty="0" smtClean="0">
                <a:solidFill>
                  <a:schemeClr val="bg1"/>
                </a:solidFill>
              </a:rPr>
              <a:t>Narrative Studies of AT &amp; Employability</a:t>
            </a:r>
          </a:p>
        </p:txBody>
      </p:sp>
    </p:spTree>
    <p:extLst>
      <p:ext uri="{BB962C8B-B14F-4D97-AF65-F5344CB8AC3E}">
        <p14:creationId xmlns:p14="http://schemas.microsoft.com/office/powerpoint/2010/main" val="12775173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457200" y="762000"/>
            <a:ext cx="8229600" cy="4525963"/>
          </a:xfrm>
        </p:spPr>
        <p:txBody>
          <a:bodyPr>
            <a:noAutofit/>
          </a:bodyPr>
          <a:lstStyle/>
          <a:p>
            <a:r>
              <a:rPr lang="en-US" sz="2400" b="1" dirty="0">
                <a:solidFill>
                  <a:schemeClr val="bg1"/>
                </a:solidFill>
              </a:rPr>
              <a:t>Exclusion / State</a:t>
            </a:r>
          </a:p>
          <a:p>
            <a:pPr lvl="1"/>
            <a:r>
              <a:rPr lang="en-US" sz="2400" dirty="0">
                <a:solidFill>
                  <a:schemeClr val="bg1"/>
                </a:solidFill>
              </a:rPr>
              <a:t>Lack of institutional access to ICTs</a:t>
            </a:r>
          </a:p>
          <a:p>
            <a:pPr lvl="1"/>
            <a:r>
              <a:rPr lang="en-US" sz="2400" dirty="0">
                <a:solidFill>
                  <a:schemeClr val="bg1"/>
                </a:solidFill>
              </a:rPr>
              <a:t>Limited reliance on </a:t>
            </a:r>
            <a:r>
              <a:rPr lang="en-US" sz="2400" dirty="0" smtClean="0">
                <a:solidFill>
                  <a:schemeClr val="bg1"/>
                </a:solidFill>
              </a:rPr>
              <a:t>state</a:t>
            </a:r>
            <a:endParaRPr lang="en-US" sz="2400" dirty="0">
              <a:solidFill>
                <a:schemeClr val="bg1"/>
              </a:solidFill>
            </a:endParaRPr>
          </a:p>
          <a:p>
            <a:r>
              <a:rPr lang="en-US" sz="2400" b="1" dirty="0">
                <a:solidFill>
                  <a:schemeClr val="bg1"/>
                </a:solidFill>
              </a:rPr>
              <a:t>Economic Engineering</a:t>
            </a:r>
          </a:p>
          <a:p>
            <a:pPr lvl="1"/>
            <a:r>
              <a:rPr lang="en-US" sz="2400" dirty="0">
                <a:solidFill>
                  <a:schemeClr val="bg1"/>
                </a:solidFill>
              </a:rPr>
              <a:t>Lack of agency on early career choices</a:t>
            </a:r>
          </a:p>
          <a:p>
            <a:pPr lvl="1"/>
            <a:r>
              <a:rPr lang="en-US" sz="2400" dirty="0">
                <a:solidFill>
                  <a:schemeClr val="bg1"/>
                </a:solidFill>
              </a:rPr>
              <a:t>Diversion to certain positions (transcription</a:t>
            </a:r>
            <a:r>
              <a:rPr lang="en-US" sz="2400" dirty="0" smtClean="0">
                <a:solidFill>
                  <a:schemeClr val="bg1"/>
                </a:solidFill>
              </a:rPr>
              <a:t>)</a:t>
            </a:r>
            <a:endParaRPr lang="en-US" sz="2400" dirty="0">
              <a:solidFill>
                <a:schemeClr val="bg1"/>
              </a:solidFill>
            </a:endParaRPr>
          </a:p>
          <a:p>
            <a:r>
              <a:rPr lang="en-US" sz="2400" b="1" dirty="0">
                <a:solidFill>
                  <a:schemeClr val="bg1"/>
                </a:solidFill>
              </a:rPr>
              <a:t>Entry barriers</a:t>
            </a:r>
          </a:p>
          <a:p>
            <a:pPr lvl="1"/>
            <a:r>
              <a:rPr lang="en-US" sz="2400" dirty="0">
                <a:solidFill>
                  <a:schemeClr val="bg1"/>
                </a:solidFill>
              </a:rPr>
              <a:t>Lack of visibility of </a:t>
            </a:r>
            <a:r>
              <a:rPr lang="en-US" sz="2400" dirty="0" smtClean="0">
                <a:solidFill>
                  <a:schemeClr val="bg1"/>
                </a:solidFill>
              </a:rPr>
              <a:t>persons with disabilities in </a:t>
            </a:r>
            <a:r>
              <a:rPr lang="en-US" sz="2400" dirty="0">
                <a:solidFill>
                  <a:schemeClr val="bg1"/>
                </a:solidFill>
              </a:rPr>
              <a:t>workplace</a:t>
            </a:r>
          </a:p>
          <a:p>
            <a:pPr lvl="1"/>
            <a:r>
              <a:rPr lang="en-US" sz="2400" dirty="0">
                <a:solidFill>
                  <a:schemeClr val="bg1"/>
                </a:solidFill>
              </a:rPr>
              <a:t>Intermediation often </a:t>
            </a:r>
            <a:r>
              <a:rPr lang="en-US" sz="2400" dirty="0" smtClean="0">
                <a:solidFill>
                  <a:schemeClr val="bg1"/>
                </a:solidFill>
              </a:rPr>
              <a:t>necessary</a:t>
            </a:r>
            <a:endParaRPr lang="en-US" sz="2400" dirty="0">
              <a:solidFill>
                <a:schemeClr val="bg1"/>
              </a:solidFill>
            </a:endParaRPr>
          </a:p>
          <a:p>
            <a:r>
              <a:rPr lang="en-US" sz="2400" b="1" dirty="0">
                <a:solidFill>
                  <a:schemeClr val="bg1"/>
                </a:solidFill>
              </a:rPr>
              <a:t>Peer Effects</a:t>
            </a:r>
          </a:p>
          <a:p>
            <a:pPr lvl="1"/>
            <a:r>
              <a:rPr lang="en-US" sz="2400" dirty="0">
                <a:solidFill>
                  <a:schemeClr val="bg1"/>
                </a:solidFill>
              </a:rPr>
              <a:t>Places where peers work influence aspiration</a:t>
            </a:r>
          </a:p>
          <a:p>
            <a:pPr lvl="1"/>
            <a:r>
              <a:rPr lang="en-US" sz="2400" dirty="0">
                <a:solidFill>
                  <a:schemeClr val="bg1"/>
                </a:solidFill>
              </a:rPr>
              <a:t>Companies gain cache of being “disabled-friendly</a:t>
            </a:r>
            <a:r>
              <a:rPr lang="en-US" sz="2400" dirty="0" smtClean="0">
                <a:solidFill>
                  <a:schemeClr val="bg1"/>
                </a:solidFill>
              </a:rPr>
              <a:t>”</a:t>
            </a:r>
            <a:endParaRPr lang="en-US" sz="2400" dirty="0">
              <a:solidFill>
                <a:schemeClr val="bg1"/>
              </a:solidFill>
            </a:endParaRPr>
          </a:p>
          <a:p>
            <a:r>
              <a:rPr lang="en-US" sz="2400" b="1" dirty="0">
                <a:solidFill>
                  <a:schemeClr val="bg1"/>
                </a:solidFill>
              </a:rPr>
              <a:t>Aspiration</a:t>
            </a:r>
          </a:p>
          <a:p>
            <a:pPr lvl="1"/>
            <a:r>
              <a:rPr lang="en-US" sz="2400" dirty="0">
                <a:solidFill>
                  <a:schemeClr val="bg1"/>
                </a:solidFill>
              </a:rPr>
              <a:t>AT frequently coincides with increased </a:t>
            </a:r>
            <a:r>
              <a:rPr lang="en-US" sz="2400" dirty="0" smtClean="0">
                <a:solidFill>
                  <a:schemeClr val="bg1"/>
                </a:solidFill>
              </a:rPr>
              <a:t>aspiration</a:t>
            </a:r>
            <a:endParaRPr lang="en-US" sz="2400" dirty="0">
              <a:solidFill>
                <a:schemeClr val="bg1"/>
              </a:solidFill>
            </a:endParaRPr>
          </a:p>
        </p:txBody>
      </p:sp>
      <p:sp>
        <p:nvSpPr>
          <p:cNvPr id="10243" name="Title 2"/>
          <p:cNvSpPr>
            <a:spLocks noGrp="1"/>
          </p:cNvSpPr>
          <p:nvPr>
            <p:ph type="title"/>
          </p:nvPr>
        </p:nvSpPr>
        <p:spPr>
          <a:xfrm>
            <a:off x="228600" y="0"/>
            <a:ext cx="8763000" cy="715962"/>
          </a:xfrm>
        </p:spPr>
        <p:txBody>
          <a:bodyPr>
            <a:normAutofit/>
          </a:bodyPr>
          <a:lstStyle/>
          <a:p>
            <a:r>
              <a:rPr lang="en-US" sz="4000" b="1" dirty="0" smtClean="0">
                <a:solidFill>
                  <a:schemeClr val="bg1"/>
                </a:solidFill>
              </a:rPr>
              <a:t>Themes: Common/Contrasting</a:t>
            </a:r>
          </a:p>
        </p:txBody>
      </p:sp>
    </p:spTree>
    <p:extLst>
      <p:ext uri="{BB962C8B-B14F-4D97-AF65-F5344CB8AC3E}">
        <p14:creationId xmlns:p14="http://schemas.microsoft.com/office/powerpoint/2010/main" val="442533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a:bodyPr>
          <a:lstStyle/>
          <a:p>
            <a:r>
              <a:rPr lang="en-US" sz="4000" b="1" dirty="0" smtClean="0">
                <a:solidFill>
                  <a:schemeClr val="bg1"/>
                </a:solidFill>
              </a:rPr>
              <a:t>Conclusions / Future directions</a:t>
            </a:r>
          </a:p>
        </p:txBody>
      </p:sp>
      <p:sp>
        <p:nvSpPr>
          <p:cNvPr id="3" name="Content Placeholder 2"/>
          <p:cNvSpPr>
            <a:spLocks noGrp="1"/>
          </p:cNvSpPr>
          <p:nvPr>
            <p:ph idx="1"/>
          </p:nvPr>
        </p:nvSpPr>
        <p:spPr/>
        <p:txBody>
          <a:bodyPr>
            <a:normAutofit fontScale="92500" lnSpcReduction="10000"/>
          </a:bodyPr>
          <a:lstStyle/>
          <a:p>
            <a:r>
              <a:rPr lang="en-US" dirty="0">
                <a:solidFill>
                  <a:schemeClr val="bg1"/>
                </a:solidFill>
              </a:rPr>
              <a:t>AT users’ narratives critical</a:t>
            </a:r>
          </a:p>
          <a:p>
            <a:pPr lvl="1"/>
            <a:r>
              <a:rPr lang="en-US" dirty="0" smtClean="0">
                <a:solidFill>
                  <a:schemeClr val="bg1"/>
                </a:solidFill>
              </a:rPr>
              <a:t>Does not make a statistic out of disability</a:t>
            </a:r>
          </a:p>
          <a:p>
            <a:pPr lvl="1"/>
            <a:r>
              <a:rPr lang="en-US" dirty="0" smtClean="0">
                <a:solidFill>
                  <a:schemeClr val="bg1"/>
                </a:solidFill>
              </a:rPr>
              <a:t>Replicating similar stories elsewhere builds corpus</a:t>
            </a:r>
          </a:p>
          <a:p>
            <a:r>
              <a:rPr lang="en-US" dirty="0" smtClean="0">
                <a:solidFill>
                  <a:schemeClr val="bg1"/>
                </a:solidFill>
              </a:rPr>
              <a:t>Themes useful for services</a:t>
            </a:r>
          </a:p>
          <a:p>
            <a:pPr lvl="1"/>
            <a:r>
              <a:rPr lang="en-US" dirty="0" smtClean="0">
                <a:solidFill>
                  <a:schemeClr val="bg1"/>
                </a:solidFill>
              </a:rPr>
              <a:t>Placement of AT services</a:t>
            </a:r>
          </a:p>
          <a:p>
            <a:pPr lvl="1"/>
            <a:r>
              <a:rPr lang="en-US" dirty="0" smtClean="0">
                <a:solidFill>
                  <a:schemeClr val="bg1"/>
                </a:solidFill>
              </a:rPr>
              <a:t>Public awareness</a:t>
            </a:r>
          </a:p>
          <a:p>
            <a:pPr lvl="1"/>
            <a:r>
              <a:rPr lang="en-US" dirty="0" smtClean="0">
                <a:solidFill>
                  <a:schemeClr val="bg1"/>
                </a:solidFill>
              </a:rPr>
              <a:t>Workplace compliance</a:t>
            </a:r>
          </a:p>
          <a:p>
            <a:r>
              <a:rPr lang="en-US" dirty="0" smtClean="0">
                <a:solidFill>
                  <a:schemeClr val="bg1"/>
                </a:solidFill>
              </a:rPr>
              <a:t>But what of other disabilities?</a:t>
            </a:r>
          </a:p>
          <a:p>
            <a:pPr lvl="1"/>
            <a:r>
              <a:rPr lang="en-US" i="1" dirty="0" smtClean="0">
                <a:solidFill>
                  <a:schemeClr val="bg1"/>
                </a:solidFill>
              </a:rPr>
              <a:t>“Blindness is a disability with a future”</a:t>
            </a:r>
          </a:p>
          <a:p>
            <a:pPr lvl="2" algn="r"/>
            <a:r>
              <a:rPr lang="en-US" dirty="0" smtClean="0">
                <a:solidFill>
                  <a:schemeClr val="bg1"/>
                </a:solidFill>
              </a:rPr>
              <a:t>Interviewee with quadriplegia from Mexico</a:t>
            </a:r>
          </a:p>
          <a:p>
            <a:endParaRPr lang="en-US" sz="2400" dirty="0" smtClean="0">
              <a:solidFill>
                <a:schemeClr val="bg1"/>
              </a:solidFill>
            </a:endParaRPr>
          </a:p>
        </p:txBody>
      </p:sp>
    </p:spTree>
    <p:extLst>
      <p:ext uri="{BB962C8B-B14F-4D97-AF65-F5344CB8AC3E}">
        <p14:creationId xmlns:p14="http://schemas.microsoft.com/office/powerpoint/2010/main" val="411256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TotalTime>
  <Words>503</Words>
  <Application>Microsoft Office PowerPoint</Application>
  <PresentationFormat>On-screen Show (4:3)</PresentationFormat>
  <Paragraphs>92</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The UNCRPD and AT in the Developing World: Research in India and Peru</vt:lpstr>
      <vt:lpstr>Why Now?</vt:lpstr>
      <vt:lpstr>CRPD and AT in the developing world</vt:lpstr>
      <vt:lpstr>Current  UM Research on AT</vt:lpstr>
      <vt:lpstr>Screen reading preferences study</vt:lpstr>
      <vt:lpstr>Theoretical Explanations</vt:lpstr>
      <vt:lpstr>Narrative Studies of AT &amp; Employability</vt:lpstr>
      <vt:lpstr>Themes: Common/Contrasting</vt:lpstr>
      <vt:lpstr>Conclusions / Future directions</vt:lpstr>
      <vt:lpstr>Thanks and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Joyojeet Pal</dc:creator>
  <cp:lastModifiedBy>Joyojeet Pal</cp:lastModifiedBy>
  <cp:revision>30</cp:revision>
  <dcterms:created xsi:type="dcterms:W3CDTF">2012-04-26T16:36:38Z</dcterms:created>
  <dcterms:modified xsi:type="dcterms:W3CDTF">2012-05-03T19:09:09Z</dcterms:modified>
</cp:coreProperties>
</file>